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6" r:id="rId3"/>
    <p:sldId id="258" r:id="rId4"/>
    <p:sldId id="270" r:id="rId5"/>
    <p:sldId id="259" r:id="rId6"/>
    <p:sldId id="271" r:id="rId7"/>
    <p:sldId id="260" r:id="rId8"/>
    <p:sldId id="261" r:id="rId9"/>
    <p:sldId id="272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490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990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50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099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11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63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456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414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52838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30081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114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D3651D5-A25E-4F06-AC6E-9101828B32DA}" type="datetimeFigureOut">
              <a:rPr lang="fa-IR" smtClean="0"/>
              <a:t>19/07/42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184C3DB-4D61-4D73-9CD2-648DC75E5672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88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5124"/>
            <a:ext cx="12269739" cy="5799369"/>
          </a:xfrm>
        </p:spPr>
      </p:pic>
    </p:spTree>
    <p:extLst>
      <p:ext uri="{BB962C8B-B14F-4D97-AF65-F5344CB8AC3E}">
        <p14:creationId xmlns:p14="http://schemas.microsoft.com/office/powerpoint/2010/main" val="329477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468" y="0"/>
            <a:ext cx="7524480" cy="6858000"/>
          </a:xfrm>
        </p:spPr>
      </p:pic>
    </p:spTree>
    <p:extLst>
      <p:ext uri="{BB962C8B-B14F-4D97-AF65-F5344CB8AC3E}">
        <p14:creationId xmlns:p14="http://schemas.microsoft.com/office/powerpoint/2010/main" val="104985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Angiotensin II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/>
              <a:t>angiotensin II type 1 receptor (AT1R) 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 algn="l" rtl="0"/>
            <a:r>
              <a:rPr lang="en-US" dirty="0" smtClean="0"/>
              <a:t>vasoconstrictor </a:t>
            </a:r>
            <a:r>
              <a:rPr lang="en-US" dirty="0"/>
              <a:t>of vascular smooth </a:t>
            </a:r>
            <a:r>
              <a:rPr lang="en-US" dirty="0" smtClean="0"/>
              <a:t>muscle</a:t>
            </a:r>
          </a:p>
          <a:p>
            <a:pPr lvl="1" algn="l" rtl="0"/>
            <a:r>
              <a:rPr lang="en-US" dirty="0" smtClean="0"/>
              <a:t>causing systemic vasoconstriction 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 err="1" smtClean="0"/>
              <a:t>renovascular</a:t>
            </a:r>
            <a:r>
              <a:rPr lang="en-US" dirty="0" smtClean="0"/>
              <a:t> </a:t>
            </a:r>
            <a:r>
              <a:rPr lang="en-US" dirty="0"/>
              <a:t>resistance </a:t>
            </a:r>
            <a:endParaRPr lang="en-US" dirty="0" smtClean="0"/>
          </a:p>
          <a:p>
            <a:pPr lvl="1" algn="l" rtl="0"/>
            <a:r>
              <a:rPr lang="en-US" dirty="0" smtClean="0"/>
              <a:t>decreased </a:t>
            </a:r>
            <a:r>
              <a:rPr lang="en-US" dirty="0"/>
              <a:t>medullary </a:t>
            </a:r>
            <a:r>
              <a:rPr lang="en-US" dirty="0" smtClean="0"/>
              <a:t>flow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/>
              <a:t>sodium reabsorption in the proximal tubule </a:t>
            </a:r>
            <a:endParaRPr lang="en-US" dirty="0" smtClean="0"/>
          </a:p>
          <a:p>
            <a:pPr lvl="1" algn="l" rtl="0"/>
            <a:r>
              <a:rPr lang="en-US" dirty="0" smtClean="0"/>
              <a:t>endothelial </a:t>
            </a:r>
            <a:r>
              <a:rPr lang="en-US" dirty="0"/>
              <a:t>cell dysfunction </a:t>
            </a:r>
            <a:endParaRPr lang="en-US" dirty="0" smtClean="0"/>
          </a:p>
          <a:p>
            <a:pPr lvl="1" algn="l" rtl="0"/>
            <a:r>
              <a:rPr lang="en-US" dirty="0" smtClean="0"/>
              <a:t>extensive </a:t>
            </a:r>
            <a:r>
              <a:rPr lang="en-US" dirty="0" err="1"/>
              <a:t>profibrotic</a:t>
            </a:r>
            <a:r>
              <a:rPr lang="en-US" dirty="0"/>
              <a:t> and </a:t>
            </a:r>
            <a:r>
              <a:rPr lang="en-US" dirty="0" err="1"/>
              <a:t>proinflammatory</a:t>
            </a:r>
            <a:r>
              <a:rPr lang="en-US" dirty="0"/>
              <a:t> </a:t>
            </a:r>
            <a:r>
              <a:rPr lang="en-US" dirty="0" smtClean="0"/>
              <a:t>changes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renal</a:t>
            </a:r>
            <a:r>
              <a:rPr lang="en-US" dirty="0"/>
              <a:t>, cardiac, and vascular </a:t>
            </a:r>
            <a:r>
              <a:rPr lang="en-US" dirty="0" smtClean="0"/>
              <a:t>injury</a:t>
            </a:r>
          </a:p>
        </p:txBody>
      </p:sp>
    </p:spTree>
    <p:extLst>
      <p:ext uri="{BB962C8B-B14F-4D97-AF65-F5344CB8AC3E}">
        <p14:creationId xmlns:p14="http://schemas.microsoft.com/office/powerpoint/2010/main" val="383104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angiotensin </a:t>
            </a:r>
            <a:r>
              <a:rPr lang="en-US" dirty="0"/>
              <a:t>II a tight link to target-organ injury in </a:t>
            </a:r>
            <a:r>
              <a:rPr lang="en-US" dirty="0" smtClean="0"/>
              <a:t>hypertension</a:t>
            </a:r>
          </a:p>
        </p:txBody>
      </p:sp>
    </p:spTree>
    <p:extLst>
      <p:ext uri="{BB962C8B-B14F-4D97-AF65-F5344CB8AC3E}">
        <p14:creationId xmlns:p14="http://schemas.microsoft.com/office/powerpoint/2010/main" val="774153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Angiotensin II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angiotensin </a:t>
            </a:r>
            <a:r>
              <a:rPr lang="en-US" dirty="0"/>
              <a:t>II type 2 receptor (AT2R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smtClean="0"/>
              <a:t>Vasodilation</a:t>
            </a:r>
          </a:p>
          <a:p>
            <a:pPr lvl="1" algn="l" rtl="0"/>
            <a:r>
              <a:rPr lang="en-US" dirty="0" err="1" smtClean="0"/>
              <a:t>Natriuresis</a:t>
            </a:r>
            <a:endParaRPr lang="en-US" dirty="0" smtClean="0"/>
          </a:p>
          <a:p>
            <a:pPr lvl="1" algn="l" rtl="0"/>
            <a:r>
              <a:rPr lang="en-US" dirty="0" err="1" smtClean="0"/>
              <a:t>antiproliferative</a:t>
            </a:r>
            <a:r>
              <a:rPr lang="en-US" dirty="0" smtClean="0"/>
              <a:t> effects</a:t>
            </a:r>
            <a:endParaRPr lang="fa-IR" dirty="0"/>
          </a:p>
          <a:p>
            <a:pPr algn="l" rtl="0"/>
            <a:endParaRPr lang="fa-IR" dirty="0"/>
          </a:p>
          <a:p>
            <a:pPr algn="l" rtl="0"/>
            <a:endParaRPr lang="fa-IR" dirty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9066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Aldosterone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adrenocortical </a:t>
            </a:r>
            <a:r>
              <a:rPr lang="en-US" dirty="0"/>
              <a:t>hormone synthesized in the zona </a:t>
            </a:r>
            <a:r>
              <a:rPr lang="en-US" dirty="0" smtClean="0"/>
              <a:t>glomerulosa</a:t>
            </a:r>
          </a:p>
          <a:p>
            <a:pPr algn="l" rtl="0"/>
            <a:r>
              <a:rPr lang="en-US" dirty="0"/>
              <a:t>Aldosterone</a:t>
            </a:r>
            <a:r>
              <a:rPr lang="en-US" dirty="0" smtClean="0"/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/>
              <a:t> mineralocorticoid </a:t>
            </a:r>
            <a:r>
              <a:rPr lang="en-US" dirty="0" smtClean="0"/>
              <a:t>receptor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⟹↑</a:t>
            </a:r>
            <a:r>
              <a:rPr lang="en-US" dirty="0"/>
              <a:t> expression of </a:t>
            </a:r>
            <a:r>
              <a:rPr lang="en-US" dirty="0" err="1"/>
              <a:t>ENaC</a:t>
            </a:r>
            <a:r>
              <a:rPr lang="en-US" dirty="0"/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sodium reabsorption</a:t>
            </a:r>
          </a:p>
          <a:p>
            <a:pPr algn="l" rtl="0"/>
            <a:r>
              <a:rPr lang="en-US" dirty="0"/>
              <a:t>Aldosterone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/>
              <a:t> </a:t>
            </a:r>
            <a:endParaRPr lang="en-US" dirty="0" smtClean="0"/>
          </a:p>
          <a:p>
            <a:pPr lvl="1" algn="l" rtl="0"/>
            <a:r>
              <a:rPr lang="en-US" dirty="0" smtClean="0"/>
              <a:t>vascular </a:t>
            </a:r>
            <a:r>
              <a:rPr lang="en-US" dirty="0"/>
              <a:t>smooth muscle cell </a:t>
            </a:r>
            <a:r>
              <a:rPr lang="en-US" dirty="0" smtClean="0"/>
              <a:t>proliferation</a:t>
            </a:r>
          </a:p>
          <a:p>
            <a:pPr lvl="1" algn="l" rtl="0"/>
            <a:r>
              <a:rPr lang="en-US" dirty="0" smtClean="0"/>
              <a:t>vascular </a:t>
            </a:r>
            <a:r>
              <a:rPr lang="en-US" dirty="0"/>
              <a:t>extracellular matrix </a:t>
            </a:r>
            <a:r>
              <a:rPr lang="en-US" dirty="0" smtClean="0"/>
              <a:t>deposition</a:t>
            </a:r>
          </a:p>
          <a:p>
            <a:pPr lvl="1" algn="l" rtl="0"/>
            <a:r>
              <a:rPr lang="en-US" dirty="0" smtClean="0"/>
              <a:t>vascular </a:t>
            </a:r>
            <a:r>
              <a:rPr lang="en-US" dirty="0"/>
              <a:t>remodeling and </a:t>
            </a:r>
            <a:r>
              <a:rPr lang="en-US" dirty="0" smtClean="0"/>
              <a:t>fibrosis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/>
              <a:t>oxidative stress leading to endothelial dysfunction </a:t>
            </a:r>
            <a:endParaRPr lang="en-US" dirty="0" smtClean="0"/>
          </a:p>
          <a:p>
            <a:pPr lvl="1" algn="l" rtl="0"/>
            <a:r>
              <a:rPr lang="en-US" dirty="0" smtClean="0"/>
              <a:t>vasoconstriction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39192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ACE2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expressed in heart</a:t>
            </a:r>
            <a:r>
              <a:rPr lang="en-US" dirty="0"/>
              <a:t>, kidney, and </a:t>
            </a:r>
            <a:r>
              <a:rPr lang="en-US" dirty="0" smtClean="0"/>
              <a:t>endothelium </a:t>
            </a:r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unaffected directly by </a:t>
            </a:r>
            <a:r>
              <a:rPr lang="en-US" dirty="0" smtClean="0"/>
              <a:t>ACEIs</a:t>
            </a:r>
          </a:p>
          <a:p>
            <a:pPr algn="l" rtl="0"/>
            <a:r>
              <a:rPr lang="en-US" dirty="0" smtClean="0"/>
              <a:t>Action: conversion </a:t>
            </a:r>
            <a:r>
              <a:rPr lang="en-US" dirty="0"/>
              <a:t>of angiotensin II to angiotensin-(1-7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Angiotensin-</a:t>
            </a:r>
            <a:r>
              <a:rPr lang="en-US" dirty="0"/>
              <a:t>(1-7</a:t>
            </a:r>
            <a:r>
              <a:rPr lang="en-US" dirty="0" smtClean="0"/>
              <a:t>)’s actions </a:t>
            </a:r>
            <a:r>
              <a:rPr lang="en-US" dirty="0"/>
              <a:t>are opposite to those of angiotensin </a:t>
            </a:r>
            <a:r>
              <a:rPr lang="en-US" dirty="0" smtClean="0"/>
              <a:t>II</a:t>
            </a:r>
          </a:p>
          <a:p>
            <a:pPr lvl="1" algn="l" rtl="0"/>
            <a:r>
              <a:rPr lang="en-US" dirty="0" smtClean="0"/>
              <a:t>vasodilatory </a:t>
            </a:r>
          </a:p>
          <a:p>
            <a:pPr lvl="1" algn="l" rtl="0"/>
            <a:r>
              <a:rPr lang="en-US" dirty="0" err="1" smtClean="0"/>
              <a:t>antiproliferative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72722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ACE2 </a:t>
            </a:r>
            <a:r>
              <a:rPr lang="en-US" dirty="0"/>
              <a:t>and angiotensin-(1-7) as protective factors in the development of atherosclerosis and cardiac and renal </a:t>
            </a:r>
            <a:r>
              <a:rPr lang="en-US" dirty="0" smtClean="0"/>
              <a:t>injury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48228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035481" cy="6962809"/>
          </a:xfrm>
        </p:spPr>
      </p:pic>
    </p:spTree>
    <p:extLst>
      <p:ext uri="{BB962C8B-B14F-4D97-AF65-F5344CB8AC3E}">
        <p14:creationId xmlns:p14="http://schemas.microsoft.com/office/powerpoint/2010/main" val="3765263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0"/>
          </a:xfrm>
        </p:spPr>
      </p:pic>
      <p:pic>
        <p:nvPicPr>
          <p:cNvPr id="5" name="Picture 4" descr="C:\Users\SamSystemShargh\Desktop\thumbna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866" y="48013"/>
            <a:ext cx="2261134" cy="208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21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renin-angiotensin system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 Dr M.Zaare</a:t>
            </a:r>
            <a:endParaRPr lang="fa-IR" dirty="0" smtClean="0"/>
          </a:p>
          <a:p>
            <a:r>
              <a:rPr lang="en-US" dirty="0" smtClean="0"/>
              <a:t>Nephrologist</a:t>
            </a:r>
          </a:p>
          <a:p>
            <a:r>
              <a:rPr lang="en-US" dirty="0" smtClean="0"/>
              <a:t>Assistant professor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6902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RAAS has wide-ranging effects on BP </a:t>
            </a:r>
            <a:r>
              <a:rPr lang="en-US" dirty="0" smtClean="0"/>
              <a:t>regulation</a:t>
            </a:r>
          </a:p>
          <a:p>
            <a:pPr algn="l" rtl="0"/>
            <a:r>
              <a:rPr lang="en-US" dirty="0"/>
              <a:t>RAAS has an important role in the pathogenesis of hypertension</a:t>
            </a:r>
            <a:endParaRPr lang="en-US" dirty="0" smtClean="0"/>
          </a:p>
          <a:p>
            <a:pPr algn="l" rtl="0"/>
            <a:r>
              <a:rPr lang="en-US" dirty="0" smtClean="0"/>
              <a:t>RAAS </a:t>
            </a:r>
            <a:r>
              <a:rPr lang="en-US" dirty="0"/>
              <a:t>have key roles </a:t>
            </a:r>
            <a:r>
              <a:rPr lang="en-US" dirty="0" smtClean="0"/>
              <a:t>in:</a:t>
            </a:r>
          </a:p>
          <a:p>
            <a:pPr lvl="1" algn="l" rtl="0"/>
            <a:r>
              <a:rPr lang="en-US" dirty="0" smtClean="0"/>
              <a:t>mediating </a:t>
            </a:r>
            <a:r>
              <a:rPr lang="en-US" dirty="0"/>
              <a:t>sodium </a:t>
            </a:r>
            <a:r>
              <a:rPr lang="en-US" dirty="0" smtClean="0"/>
              <a:t>retention </a:t>
            </a:r>
          </a:p>
          <a:p>
            <a:pPr lvl="1" algn="l" rtl="0"/>
            <a:r>
              <a:rPr lang="en-US" dirty="0" smtClean="0"/>
              <a:t>pressure </a:t>
            </a:r>
            <a:r>
              <a:rPr lang="en-US" dirty="0" err="1" smtClean="0"/>
              <a:t>natriuresis</a:t>
            </a:r>
            <a:r>
              <a:rPr lang="en-US" dirty="0" smtClean="0"/>
              <a:t> </a:t>
            </a:r>
          </a:p>
          <a:p>
            <a:pPr lvl="1" algn="l" rtl="0"/>
            <a:r>
              <a:rPr lang="en-US" dirty="0" smtClean="0"/>
              <a:t>salt sensitivity</a:t>
            </a:r>
          </a:p>
          <a:p>
            <a:pPr lvl="1" algn="l" rtl="0"/>
            <a:r>
              <a:rPr lang="en-US" dirty="0" smtClean="0"/>
              <a:t>vasoconstriction </a:t>
            </a:r>
          </a:p>
          <a:p>
            <a:pPr lvl="1" algn="l" rtl="0"/>
            <a:r>
              <a:rPr lang="en-US" dirty="0" smtClean="0"/>
              <a:t>endothelium dysfunction</a:t>
            </a:r>
          </a:p>
          <a:p>
            <a:pPr lvl="1" algn="l" rtl="0"/>
            <a:r>
              <a:rPr lang="en-US" dirty="0" smtClean="0"/>
              <a:t>vascular </a:t>
            </a:r>
            <a:r>
              <a:rPr lang="en-US" dirty="0"/>
              <a:t>injury</a:t>
            </a:r>
            <a:endParaRPr lang="fa-IR" dirty="0"/>
          </a:p>
        </p:txBody>
      </p:sp>
      <p:pic>
        <p:nvPicPr>
          <p:cNvPr id="4" name="Picture 3" descr="C:\Users\SamSystemShargh\Desktop\thumb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866" y="48013"/>
            <a:ext cx="2261134" cy="208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32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Renin and </a:t>
            </a:r>
            <a:r>
              <a:rPr lang="en-US" dirty="0" err="1"/>
              <a:t>prorenin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Renin </a:t>
            </a:r>
            <a:r>
              <a:rPr lang="en-US" dirty="0"/>
              <a:t>is synthesized as an enzymatically inactive precursor, </a:t>
            </a:r>
            <a:r>
              <a:rPr lang="en-US" dirty="0" err="1"/>
              <a:t>prorenin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Most </a:t>
            </a:r>
            <a:r>
              <a:rPr lang="en-US" dirty="0"/>
              <a:t>renin in the circulation is synthesized in the renal afferent renal arteriole. </a:t>
            </a:r>
            <a:endParaRPr lang="en-US" dirty="0" smtClean="0"/>
          </a:p>
          <a:p>
            <a:pPr algn="l" rtl="0"/>
            <a:r>
              <a:rPr lang="en-US" dirty="0" err="1" smtClean="0"/>
              <a:t>Prorenin</a:t>
            </a:r>
            <a:r>
              <a:rPr lang="en-US" dirty="0" smtClean="0"/>
              <a:t> </a:t>
            </a:r>
            <a:r>
              <a:rPr lang="en-US" dirty="0"/>
              <a:t>may be secreted directly into the circulation or may be activated within secretory cells and released as active </a:t>
            </a:r>
            <a:r>
              <a:rPr lang="en-US" dirty="0" smtClean="0"/>
              <a:t>renin</a:t>
            </a:r>
          </a:p>
          <a:p>
            <a:pPr algn="l" rtl="0"/>
            <a:r>
              <a:rPr lang="en-US" dirty="0" smtClean="0"/>
              <a:t>human </a:t>
            </a:r>
            <a:r>
              <a:rPr lang="en-US" dirty="0"/>
              <a:t>plasma contains two to five times more </a:t>
            </a:r>
            <a:r>
              <a:rPr lang="en-US" dirty="0" err="1"/>
              <a:t>prorenin</a:t>
            </a:r>
            <a:r>
              <a:rPr lang="en-US" dirty="0"/>
              <a:t> than </a:t>
            </a:r>
            <a:r>
              <a:rPr lang="en-US" dirty="0" smtClean="0"/>
              <a:t>renin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9145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synthesized </a:t>
            </a:r>
            <a:r>
              <a:rPr lang="en-US" dirty="0"/>
              <a:t>and stored in the juxtaglomerular cell apparatus </a:t>
            </a:r>
            <a:endParaRPr lang="en-US" dirty="0" smtClean="0"/>
          </a:p>
          <a:p>
            <a:pPr algn="l" rtl="0"/>
            <a:r>
              <a:rPr lang="en-US" dirty="0" smtClean="0"/>
              <a:t>released </a:t>
            </a:r>
            <a:r>
              <a:rPr lang="en-US" dirty="0"/>
              <a:t>in response to </a:t>
            </a:r>
            <a:endParaRPr lang="en-US" dirty="0" smtClean="0"/>
          </a:p>
          <a:p>
            <a:pPr lvl="1" algn="l" rtl="0"/>
            <a:r>
              <a:rPr lang="en-US" dirty="0" smtClean="0"/>
              <a:t>decreased </a:t>
            </a:r>
            <a:r>
              <a:rPr lang="en-US" dirty="0"/>
              <a:t>renal afferent perfusion </a:t>
            </a:r>
            <a:r>
              <a:rPr lang="en-US" dirty="0" smtClean="0"/>
              <a:t>pressure </a:t>
            </a:r>
          </a:p>
          <a:p>
            <a:pPr lvl="1" algn="l" rtl="0"/>
            <a:r>
              <a:rPr lang="en-US" dirty="0" smtClean="0"/>
              <a:t>decreased </a:t>
            </a:r>
            <a:r>
              <a:rPr lang="en-US" dirty="0"/>
              <a:t>sodium delivery to the macula </a:t>
            </a:r>
            <a:r>
              <a:rPr lang="en-US" dirty="0" err="1" smtClean="0"/>
              <a:t>densa</a:t>
            </a:r>
            <a:r>
              <a:rPr lang="en-US" dirty="0" smtClean="0"/>
              <a:t> </a:t>
            </a:r>
          </a:p>
          <a:p>
            <a:pPr lvl="1" algn="l" rtl="0"/>
            <a:r>
              <a:rPr lang="en-US" dirty="0" smtClean="0"/>
              <a:t>activation </a:t>
            </a:r>
            <a:r>
              <a:rPr lang="en-US" dirty="0"/>
              <a:t>of renal nerves (via β1-adrenergic receptor stimulation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smtClean="0"/>
              <a:t>metabolic products:  </a:t>
            </a:r>
            <a:r>
              <a:rPr lang="en-US" dirty="0"/>
              <a:t>prostaglandin E2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128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renin secretion is </a:t>
            </a:r>
            <a:r>
              <a:rPr lang="en-US" dirty="0" smtClean="0"/>
              <a:t>inhibited by: 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 err="1"/>
              <a:t>NaCl</a:t>
            </a:r>
            <a:r>
              <a:rPr lang="en-US" dirty="0"/>
              <a:t> transport in the thick ascending limb of the loop of </a:t>
            </a:r>
            <a:r>
              <a:rPr lang="en-US" dirty="0" smtClean="0"/>
              <a:t>Henle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/>
              <a:t>stretch within the renal afferent </a:t>
            </a:r>
            <a:r>
              <a:rPr lang="en-US" dirty="0" smtClean="0"/>
              <a:t>arteriole</a:t>
            </a:r>
          </a:p>
          <a:p>
            <a:pPr lvl="1" algn="l" rtl="0"/>
            <a:r>
              <a:rPr lang="en-US" dirty="0" smtClean="0"/>
              <a:t>β1 </a:t>
            </a:r>
            <a:r>
              <a:rPr lang="en-US" dirty="0"/>
              <a:t>receptor </a:t>
            </a:r>
            <a:r>
              <a:rPr lang="en-US" dirty="0" smtClean="0"/>
              <a:t>blockade</a:t>
            </a:r>
          </a:p>
          <a:p>
            <a:pPr lvl="1" algn="l" rtl="0"/>
            <a:r>
              <a:rPr lang="en-US" dirty="0" smtClean="0"/>
              <a:t>angiotensin </a:t>
            </a:r>
            <a:r>
              <a:rPr lang="en-US" dirty="0"/>
              <a:t>II directly inhibits renin secretion due to angiotensin II type 1 receptors on juxtaglomerular </a:t>
            </a:r>
            <a:r>
              <a:rPr lang="en-US" dirty="0" smtClean="0"/>
              <a:t>cells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458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Renin’s function: cleave </a:t>
            </a:r>
            <a:r>
              <a:rPr lang="en-US" dirty="0"/>
              <a:t>angiotensinogen into angiotensin I. </a:t>
            </a:r>
            <a:endParaRPr lang="en-US" dirty="0" smtClean="0"/>
          </a:p>
          <a:p>
            <a:pPr algn="l" rtl="0"/>
            <a:r>
              <a:rPr lang="en-US" dirty="0" err="1" smtClean="0"/>
              <a:t>Prorenin</a:t>
            </a:r>
            <a:r>
              <a:rPr lang="en-US" dirty="0" smtClean="0"/>
              <a:t>: </a:t>
            </a:r>
          </a:p>
          <a:p>
            <a:pPr lvl="1" algn="l" rtl="0"/>
            <a:r>
              <a:rPr lang="en-US" dirty="0" smtClean="0"/>
              <a:t>inactive </a:t>
            </a:r>
            <a:r>
              <a:rPr lang="en-US" dirty="0"/>
              <a:t>substrate for renin </a:t>
            </a:r>
            <a:r>
              <a:rPr lang="en-US" dirty="0" smtClean="0"/>
              <a:t>production</a:t>
            </a:r>
          </a:p>
          <a:p>
            <a:pPr lvl="1" algn="l" rtl="0"/>
            <a:r>
              <a:rPr lang="en-US" dirty="0" smtClean="0"/>
              <a:t>stimulate </a:t>
            </a:r>
            <a:r>
              <a:rPr lang="en-US" dirty="0"/>
              <a:t>the (pro)renin receptor (PRR)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↑cleavage </a:t>
            </a:r>
            <a:r>
              <a:rPr lang="en-US" dirty="0"/>
              <a:t>of angiotensinogen </a:t>
            </a:r>
            <a:r>
              <a:rPr lang="en-US" dirty="0" smtClean="0"/>
              <a:t>&amp; activates </a:t>
            </a:r>
            <a:r>
              <a:rPr lang="en-US" dirty="0"/>
              <a:t>downstream intracellular signaling </a:t>
            </a:r>
            <a:r>
              <a:rPr lang="en-US" dirty="0" smtClean="0"/>
              <a:t>(through MAP kinases &amp; ERK1/2 pathways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 smtClean="0"/>
              <a:t> </a:t>
            </a:r>
            <a:r>
              <a:rPr lang="en-US" dirty="0" err="1"/>
              <a:t>profibrotic</a:t>
            </a:r>
            <a:r>
              <a:rPr lang="en-US" dirty="0"/>
              <a:t> effects in </a:t>
            </a:r>
            <a:r>
              <a:rPr lang="en-US" dirty="0" smtClean="0"/>
              <a:t>some </a:t>
            </a:r>
            <a:r>
              <a:rPr lang="en-US" dirty="0"/>
              <a:t>experimental </a:t>
            </a:r>
            <a:r>
              <a:rPr lang="en-US" dirty="0" smtClean="0"/>
              <a:t>models</a:t>
            </a:r>
          </a:p>
        </p:txBody>
      </p:sp>
    </p:spTree>
    <p:extLst>
      <p:ext uri="{BB962C8B-B14F-4D97-AF65-F5344CB8AC3E}">
        <p14:creationId xmlns:p14="http://schemas.microsoft.com/office/powerpoint/2010/main" val="131843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angiotensin </a:t>
            </a:r>
            <a:r>
              <a:rPr lang="en-US" dirty="0" smtClean="0"/>
              <a:t>I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 smtClean="0"/>
              <a:t> </a:t>
            </a:r>
            <a:r>
              <a:rPr lang="en-US" dirty="0"/>
              <a:t>Angiotensin </a:t>
            </a:r>
            <a:r>
              <a:rPr lang="en-US" dirty="0" smtClean="0"/>
              <a:t>II</a:t>
            </a:r>
          </a:p>
          <a:p>
            <a:pPr marL="0" indent="0" algn="l" rtl="0">
              <a:buNone/>
            </a:pPr>
            <a:r>
              <a:rPr lang="en-US"/>
              <a:t> </a:t>
            </a:r>
            <a:r>
              <a:rPr lang="en-US" smtClean="0"/>
              <a:t>                </a:t>
            </a:r>
            <a:r>
              <a:rPr lang="en-US" dirty="0" smtClean="0"/>
              <a:t>ACE</a:t>
            </a:r>
          </a:p>
        </p:txBody>
      </p:sp>
      <p:sp>
        <p:nvSpPr>
          <p:cNvPr id="6" name="Right Arrow 5"/>
          <p:cNvSpPr/>
          <p:nvPr/>
        </p:nvSpPr>
        <p:spPr>
          <a:xfrm rot="18642125" flipV="1">
            <a:off x="4521396" y="2724492"/>
            <a:ext cx="332453" cy="377640"/>
          </a:xfrm>
          <a:prstGeom prst="rightArrow">
            <a:avLst>
              <a:gd name="adj1" fmla="val 50332"/>
              <a:gd name="adj2" fmla="val 56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200"/>
          </a:p>
        </p:txBody>
      </p:sp>
    </p:spTree>
    <p:extLst>
      <p:ext uri="{BB962C8B-B14F-4D97-AF65-F5344CB8AC3E}">
        <p14:creationId xmlns:p14="http://schemas.microsoft.com/office/powerpoint/2010/main" val="40409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 converting enzyme, located primarily but not exclusively in the pulmonary circulation, converts angiotensin I to the active </a:t>
            </a:r>
            <a:r>
              <a:rPr lang="en-US" dirty="0" err="1"/>
              <a:t>octapeptide</a:t>
            </a:r>
            <a:r>
              <a:rPr lang="en-US" dirty="0"/>
              <a:t>, angiotensin </a:t>
            </a:r>
            <a:r>
              <a:rPr lang="en-US" dirty="0" smtClean="0"/>
              <a:t>II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same converting enzyme cleaves a number of other peptides, including and thereby inactivating the vasodilator bradykinin.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5802976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1046</TotalTime>
  <Words>461</Words>
  <Application>Microsoft Office PowerPoint</Application>
  <PresentationFormat>Widescreen</PresentationFormat>
  <Paragraphs>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Century Schoolbook</vt:lpstr>
      <vt:lpstr>Corbel</vt:lpstr>
      <vt:lpstr>Times New Roman</vt:lpstr>
      <vt:lpstr>Feathered</vt:lpstr>
      <vt:lpstr>PowerPoint Presentation</vt:lpstr>
      <vt:lpstr>Review of renin-angiotensin system</vt:lpstr>
      <vt:lpstr>PowerPoint Presentation</vt:lpstr>
      <vt:lpstr>Renin and prorenin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Aldosterone</vt:lpstr>
      <vt:lpstr>ACE2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zaare</dc:creator>
  <cp:lastModifiedBy>maryam zaare</cp:lastModifiedBy>
  <cp:revision>25</cp:revision>
  <dcterms:created xsi:type="dcterms:W3CDTF">2021-02-25T06:18:19Z</dcterms:created>
  <dcterms:modified xsi:type="dcterms:W3CDTF">2021-03-02T08:58:10Z</dcterms:modified>
</cp:coreProperties>
</file>